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76" r:id="rId7"/>
    <p:sldId id="260" r:id="rId8"/>
    <p:sldId id="277" r:id="rId9"/>
    <p:sldId id="278" r:id="rId10"/>
    <p:sldId id="262" r:id="rId11"/>
    <p:sldId id="272" r:id="rId12"/>
    <p:sldId id="273" r:id="rId13"/>
    <p:sldId id="261" r:id="rId14"/>
    <p:sldId id="267" r:id="rId15"/>
    <p:sldId id="268" r:id="rId16"/>
    <p:sldId id="269" r:id="rId17"/>
    <p:sldId id="270" r:id="rId18"/>
    <p:sldId id="271" r:id="rId19"/>
    <p:sldId id="263" r:id="rId20"/>
    <p:sldId id="274" r:id="rId21"/>
    <p:sldId id="275" r:id="rId22"/>
    <p:sldId id="265" r:id="rId23"/>
    <p:sldId id="279" r:id="rId24"/>
    <p:sldId id="280" r:id="rId25"/>
    <p:sldId id="281" r:id="rId26"/>
    <p:sldId id="282" r:id="rId27"/>
    <p:sldId id="266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 snapToObjects="1"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F7AC-98E1-43B1-8061-F2C3ABFF1F8F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58A54CA-5728-4222-9F11-6143773513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F7AC-98E1-43B1-8061-F2C3ABFF1F8F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54CA-5728-4222-9F11-614377351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F7AC-98E1-43B1-8061-F2C3ABFF1F8F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54CA-5728-4222-9F11-614377351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F7AC-98E1-43B1-8061-F2C3ABFF1F8F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54CA-5728-4222-9F11-6143773513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F7AC-98E1-43B1-8061-F2C3ABFF1F8F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54CA-5728-4222-9F11-6143773513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F7AC-98E1-43B1-8061-F2C3ABFF1F8F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54CA-5728-4222-9F11-6143773513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F7AC-98E1-43B1-8061-F2C3ABFF1F8F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54CA-5728-4222-9F11-6143773513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F7AC-98E1-43B1-8061-F2C3ABFF1F8F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54CA-5728-4222-9F11-614377351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F7AC-98E1-43B1-8061-F2C3ABFF1F8F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54CA-5728-4222-9F11-614377351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F7AC-98E1-43B1-8061-F2C3ABFF1F8F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54CA-5728-4222-9F11-614377351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F7AC-98E1-43B1-8061-F2C3ABFF1F8F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58A54CA-5728-4222-9F11-6143773513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486F7AC-98E1-43B1-8061-F2C3ABFF1F8F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58A54CA-5728-4222-9F11-614377351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F7AC-98E1-43B1-8061-F2C3ABFF1F8F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558A54CA-5728-4222-9F11-614377351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F7AC-98E1-43B1-8061-F2C3ABFF1F8F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58A54CA-5728-4222-9F11-6143773513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F7AC-98E1-43B1-8061-F2C3ABFF1F8F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558A54CA-5728-4222-9F11-6143773513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F7AC-98E1-43B1-8061-F2C3ABFF1F8F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558A54CA-5728-4222-9F11-6143773513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F7AC-98E1-43B1-8061-F2C3ABFF1F8F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54CA-5728-4222-9F11-6143773513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486F7AC-98E1-43B1-8061-F2C3ABFF1F8F}" type="datetimeFigureOut">
              <a:rPr lang="en-US" smtClean="0"/>
              <a:pPr/>
              <a:t>8/26/2010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558A54CA-5728-4222-9F11-6143773513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Horticulture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Pomology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Pomology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Marketing of Fruits and Nuts</a:t>
            </a:r>
          </a:p>
          <a:p>
            <a:r>
              <a:rPr lang="en-US" sz="2000" dirty="0" smtClean="0"/>
              <a:t>Found throughout the United States</a:t>
            </a:r>
          </a:p>
          <a:p>
            <a:r>
              <a:rPr lang="en-US" sz="2000" dirty="0" smtClean="0"/>
              <a:t>Some examples of regional pomology are:</a:t>
            </a:r>
          </a:p>
          <a:p>
            <a:pPr>
              <a:buNone/>
            </a:pPr>
            <a:r>
              <a:rPr lang="en-US" sz="2000" dirty="0" smtClean="0"/>
              <a:t>-Texas: citrus</a:t>
            </a:r>
          </a:p>
          <a:p>
            <a:pPr>
              <a:buNone/>
            </a:pPr>
            <a:r>
              <a:rPr lang="en-US" sz="2000" dirty="0" smtClean="0"/>
              <a:t>-Georgia: peaches</a:t>
            </a:r>
          </a:p>
          <a:p>
            <a:pPr>
              <a:buNone/>
            </a:pPr>
            <a:r>
              <a:rPr lang="en-US" sz="2000" dirty="0" smtClean="0"/>
              <a:t>-Washington: apples</a:t>
            </a:r>
          </a:p>
          <a:p>
            <a:pPr>
              <a:buNone/>
            </a:pPr>
            <a:r>
              <a:rPr lang="en-US" sz="2000" dirty="0" smtClean="0"/>
              <a:t>-Florida: citrus</a:t>
            </a:r>
            <a:endParaRPr lang="en-US" sz="2000" dirty="0"/>
          </a:p>
        </p:txBody>
      </p:sp>
      <p:pic>
        <p:nvPicPr>
          <p:cNvPr id="5" name="Content Placeholder 4" descr="pomgranede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0900" y="2474317"/>
            <a:ext cx="3703638" cy="277772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echnabob.com/blog/wp-content/uploads/2008/03/apple_logo_rainbow_fru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57200"/>
            <a:ext cx="4953000" cy="53721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82804" y="5829300"/>
            <a:ext cx="5378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Think Smart?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Floriculture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Floriculture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Greenhouse growers produce </a:t>
            </a:r>
          </a:p>
          <a:p>
            <a:pPr>
              <a:buNone/>
            </a:pPr>
            <a:r>
              <a:rPr lang="en-US" sz="2800" dirty="0" smtClean="0"/>
              <a:t>-cut flowers</a:t>
            </a:r>
          </a:p>
          <a:p>
            <a:pPr>
              <a:buNone/>
            </a:pPr>
            <a:r>
              <a:rPr lang="en-US" sz="2800" dirty="0" smtClean="0"/>
              <a:t>-flowering potted plants</a:t>
            </a:r>
          </a:p>
          <a:p>
            <a:pPr>
              <a:buNone/>
            </a:pPr>
            <a:r>
              <a:rPr lang="en-US" sz="2800" dirty="0" smtClean="0"/>
              <a:t>-foliage plants</a:t>
            </a:r>
          </a:p>
          <a:p>
            <a:pPr>
              <a:buNone/>
            </a:pPr>
            <a:r>
              <a:rPr lang="en-US" sz="2800" dirty="0" smtClean="0"/>
              <a:t>-bedding plants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floriculture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33800" y="2209799"/>
            <a:ext cx="5286856" cy="348540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rolong_life_cut_flowers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6593" b="659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56447" y="2819400"/>
            <a:ext cx="3276600" cy="1162050"/>
          </a:xfrm>
        </p:spPr>
        <p:txBody>
          <a:bodyPr/>
          <a:lstStyle/>
          <a:p>
            <a:r>
              <a:rPr lang="en-US" dirty="0" smtClean="0"/>
              <a:t>Cut Flowers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56447" y="3981450"/>
            <a:ext cx="3276600" cy="1097056"/>
          </a:xfrm>
        </p:spPr>
        <p:txBody>
          <a:bodyPr>
            <a:noAutofit/>
          </a:bodyPr>
          <a:lstStyle/>
          <a:p>
            <a:r>
              <a:rPr lang="en-US" sz="1800" dirty="0" smtClean="0"/>
              <a:t>Sold to Florist </a:t>
            </a:r>
          </a:p>
          <a:p>
            <a:r>
              <a:rPr lang="en-US" sz="1800" dirty="0" smtClean="0"/>
              <a:t>They are arranged into bouquets and sold to the public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otted_plant_flowering_kalanchoe_pink_med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800" b="280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56447" y="3143250"/>
            <a:ext cx="3276600" cy="1162050"/>
          </a:xfrm>
        </p:spPr>
        <p:txBody>
          <a:bodyPr/>
          <a:lstStyle/>
          <a:p>
            <a:r>
              <a:rPr lang="en-US" dirty="0" smtClean="0"/>
              <a:t>Flowering Potted Plants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Sold in the containers in which they grew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oliage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56447" y="2895600"/>
            <a:ext cx="3276600" cy="1162050"/>
          </a:xfrm>
        </p:spPr>
        <p:txBody>
          <a:bodyPr/>
          <a:lstStyle/>
          <a:p>
            <a:r>
              <a:rPr lang="en-US" dirty="0" smtClean="0"/>
              <a:t>Foliage Plants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Often sold in pots for use as house plants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landscape-flowerbed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6152" b="1615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Bedding Plants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Plants homeowners transplant into their flower gardens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Olericulture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Horticultural Science</a:t>
            </a:r>
            <a:br>
              <a:rPr lang="en-US" dirty="0" smtClean="0"/>
            </a:br>
            <a:r>
              <a:rPr lang="en-US" sz="1400" dirty="0" smtClean="0"/>
              <a:t>Framework 1.1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020888"/>
            <a:ext cx="6934200" cy="4105275"/>
          </a:xfrm>
        </p:spPr>
        <p:txBody>
          <a:bodyPr>
            <a:noAutofit/>
          </a:bodyPr>
          <a:lstStyle/>
          <a:p>
            <a:r>
              <a:rPr lang="en-US" sz="2000" dirty="0" smtClean="0"/>
              <a:t>1. CDE – career development event</a:t>
            </a:r>
          </a:p>
          <a:p>
            <a:r>
              <a:rPr lang="en-US" sz="2000" dirty="0" smtClean="0"/>
              <a:t>2. Entrepreneur – one who works for oneself </a:t>
            </a:r>
          </a:p>
          <a:p>
            <a:r>
              <a:rPr lang="en-US" sz="2000" dirty="0" smtClean="0"/>
              <a:t>3. Floriculture – the science and practice of growing, harvesting, storing, designing, marketing, and distributing foliage and/or flowering plants</a:t>
            </a:r>
          </a:p>
          <a:p>
            <a:r>
              <a:rPr lang="en-US" sz="2000" dirty="0" smtClean="0"/>
              <a:t> 4. Horticulture – literally means “garden cultivation”; includes the cultivation, processing, and sale of fruits, nuts, vegetables, ornamental plants, and flowers </a:t>
            </a:r>
          </a:p>
        </p:txBody>
      </p:sp>
      <p:sp>
        <p:nvSpPr>
          <p:cNvPr id="4" name="SMARTInkAnnotation0"/>
          <p:cNvSpPr/>
          <p:nvPr/>
        </p:nvSpPr>
        <p:spPr>
          <a:xfrm>
            <a:off x="3514259" y="1339453"/>
            <a:ext cx="1294439" cy="312540"/>
          </a:xfrm>
          <a:custGeom>
            <a:avLst/>
            <a:gdLst/>
            <a:ahLst/>
            <a:cxnLst/>
            <a:rect l="0" t="0" r="0" b="0"/>
            <a:pathLst>
              <a:path w="1294439" h="312540">
                <a:moveTo>
                  <a:pt x="607044" y="312539"/>
                </a:moveTo>
                <a:lnTo>
                  <a:pt x="486859" y="295369"/>
                </a:lnTo>
                <a:lnTo>
                  <a:pt x="461436" y="292163"/>
                </a:lnTo>
                <a:lnTo>
                  <a:pt x="425252" y="288600"/>
                </a:lnTo>
                <a:lnTo>
                  <a:pt x="396602" y="287016"/>
                </a:lnTo>
                <a:lnTo>
                  <a:pt x="360806" y="283479"/>
                </a:lnTo>
                <a:lnTo>
                  <a:pt x="328702" y="278793"/>
                </a:lnTo>
                <a:lnTo>
                  <a:pt x="296700" y="274759"/>
                </a:lnTo>
                <a:lnTo>
                  <a:pt x="265721" y="269925"/>
                </a:lnTo>
                <a:lnTo>
                  <a:pt x="234052" y="265847"/>
                </a:lnTo>
                <a:lnTo>
                  <a:pt x="191944" y="255580"/>
                </a:lnTo>
                <a:lnTo>
                  <a:pt x="161922" y="246935"/>
                </a:lnTo>
                <a:lnTo>
                  <a:pt x="125110" y="235124"/>
                </a:lnTo>
                <a:lnTo>
                  <a:pt x="107102" y="229185"/>
                </a:lnTo>
                <a:lnTo>
                  <a:pt x="94163" y="223235"/>
                </a:lnTo>
                <a:lnTo>
                  <a:pt x="78593" y="215300"/>
                </a:lnTo>
                <a:lnTo>
                  <a:pt x="61267" y="206041"/>
                </a:lnTo>
                <a:lnTo>
                  <a:pt x="48724" y="198876"/>
                </a:lnTo>
                <a:lnTo>
                  <a:pt x="39370" y="193107"/>
                </a:lnTo>
                <a:lnTo>
                  <a:pt x="26331" y="184052"/>
                </a:lnTo>
                <a:lnTo>
                  <a:pt x="17228" y="176720"/>
                </a:lnTo>
                <a:lnTo>
                  <a:pt x="6526" y="167014"/>
                </a:lnTo>
                <a:lnTo>
                  <a:pt x="4292" y="162936"/>
                </a:lnTo>
                <a:lnTo>
                  <a:pt x="2804" y="158233"/>
                </a:lnTo>
                <a:lnTo>
                  <a:pt x="1149" y="148709"/>
                </a:lnTo>
                <a:lnTo>
                  <a:pt x="414" y="141168"/>
                </a:lnTo>
                <a:lnTo>
                  <a:pt x="87" y="134509"/>
                </a:lnTo>
                <a:lnTo>
                  <a:pt x="0" y="131345"/>
                </a:lnTo>
                <a:lnTo>
                  <a:pt x="2549" y="122537"/>
                </a:lnTo>
                <a:lnTo>
                  <a:pt x="4618" y="117410"/>
                </a:lnTo>
                <a:lnTo>
                  <a:pt x="7981" y="113000"/>
                </a:lnTo>
                <a:lnTo>
                  <a:pt x="17010" y="105454"/>
                </a:lnTo>
                <a:lnTo>
                  <a:pt x="27637" y="98793"/>
                </a:lnTo>
                <a:lnTo>
                  <a:pt x="44777" y="89464"/>
                </a:lnTo>
                <a:lnTo>
                  <a:pt x="56515" y="82426"/>
                </a:lnTo>
                <a:lnTo>
                  <a:pt x="68346" y="72683"/>
                </a:lnTo>
                <a:lnTo>
                  <a:pt x="82866" y="64384"/>
                </a:lnTo>
                <a:lnTo>
                  <a:pt x="99240" y="57388"/>
                </a:lnTo>
                <a:lnTo>
                  <a:pt x="125194" y="48864"/>
                </a:lnTo>
                <a:lnTo>
                  <a:pt x="163276" y="42835"/>
                </a:lnTo>
                <a:lnTo>
                  <a:pt x="197083" y="35181"/>
                </a:lnTo>
                <a:lnTo>
                  <a:pt x="244063" y="23706"/>
                </a:lnTo>
                <a:lnTo>
                  <a:pt x="284410" y="19591"/>
                </a:lnTo>
                <a:lnTo>
                  <a:pt x="313170" y="18629"/>
                </a:lnTo>
                <a:lnTo>
                  <a:pt x="342488" y="17209"/>
                </a:lnTo>
                <a:lnTo>
                  <a:pt x="372055" y="13271"/>
                </a:lnTo>
                <a:lnTo>
                  <a:pt x="401732" y="10859"/>
                </a:lnTo>
                <a:lnTo>
                  <a:pt x="431459" y="8795"/>
                </a:lnTo>
                <a:lnTo>
                  <a:pt x="461207" y="4570"/>
                </a:lnTo>
                <a:lnTo>
                  <a:pt x="490965" y="2031"/>
                </a:lnTo>
                <a:lnTo>
                  <a:pt x="520727" y="903"/>
                </a:lnTo>
                <a:lnTo>
                  <a:pt x="565374" y="267"/>
                </a:lnTo>
                <a:lnTo>
                  <a:pt x="826943" y="0"/>
                </a:lnTo>
                <a:lnTo>
                  <a:pt x="867109" y="4740"/>
                </a:lnTo>
                <a:lnTo>
                  <a:pt x="894608" y="7068"/>
                </a:lnTo>
                <a:lnTo>
                  <a:pt x="923366" y="9094"/>
                </a:lnTo>
                <a:lnTo>
                  <a:pt x="952684" y="13302"/>
                </a:lnTo>
                <a:lnTo>
                  <a:pt x="992339" y="21249"/>
                </a:lnTo>
                <a:lnTo>
                  <a:pt x="1029225" y="29888"/>
                </a:lnTo>
                <a:lnTo>
                  <a:pt x="1065289" y="33991"/>
                </a:lnTo>
                <a:lnTo>
                  <a:pt x="1101111" y="39947"/>
                </a:lnTo>
                <a:lnTo>
                  <a:pt x="1136860" y="47996"/>
                </a:lnTo>
                <a:lnTo>
                  <a:pt x="1167847" y="56664"/>
                </a:lnTo>
                <a:lnTo>
                  <a:pt x="1195880" y="65517"/>
                </a:lnTo>
                <a:lnTo>
                  <a:pt x="1214030" y="74097"/>
                </a:lnTo>
                <a:lnTo>
                  <a:pt x="1223037" y="79164"/>
                </a:lnTo>
                <a:lnTo>
                  <a:pt x="1231027" y="84526"/>
                </a:lnTo>
                <a:lnTo>
                  <a:pt x="1238338" y="90085"/>
                </a:lnTo>
                <a:lnTo>
                  <a:pt x="1245195" y="95775"/>
                </a:lnTo>
                <a:lnTo>
                  <a:pt x="1255462" y="104744"/>
                </a:lnTo>
                <a:lnTo>
                  <a:pt x="1264324" y="113029"/>
                </a:lnTo>
                <a:lnTo>
                  <a:pt x="1274877" y="123326"/>
                </a:lnTo>
                <a:lnTo>
                  <a:pt x="1279477" y="128850"/>
                </a:lnTo>
                <a:lnTo>
                  <a:pt x="1283536" y="134517"/>
                </a:lnTo>
                <a:lnTo>
                  <a:pt x="1287234" y="140280"/>
                </a:lnTo>
                <a:lnTo>
                  <a:pt x="1289700" y="146106"/>
                </a:lnTo>
                <a:lnTo>
                  <a:pt x="1291343" y="151974"/>
                </a:lnTo>
                <a:lnTo>
                  <a:pt x="1292439" y="157870"/>
                </a:lnTo>
                <a:lnTo>
                  <a:pt x="1293656" y="167068"/>
                </a:lnTo>
                <a:lnTo>
                  <a:pt x="1294197" y="174463"/>
                </a:lnTo>
                <a:lnTo>
                  <a:pt x="1294438" y="181057"/>
                </a:lnTo>
                <a:lnTo>
                  <a:pt x="1291899" y="189941"/>
                </a:lnTo>
                <a:lnTo>
                  <a:pt x="1287463" y="199512"/>
                </a:lnTo>
                <a:lnTo>
                  <a:pt x="1282185" y="207073"/>
                </a:lnTo>
                <a:lnTo>
                  <a:pt x="1273885" y="213741"/>
                </a:lnTo>
                <a:lnTo>
                  <a:pt x="1258057" y="223073"/>
                </a:lnTo>
                <a:lnTo>
                  <a:pt x="1238688" y="231104"/>
                </a:lnTo>
                <a:lnTo>
                  <a:pt x="1197006" y="244596"/>
                </a:lnTo>
                <a:lnTo>
                  <a:pt x="1161283" y="255222"/>
                </a:lnTo>
                <a:lnTo>
                  <a:pt x="1132177" y="262260"/>
                </a:lnTo>
                <a:lnTo>
                  <a:pt x="1092486" y="268207"/>
                </a:lnTo>
                <a:lnTo>
                  <a:pt x="1064229" y="276630"/>
                </a:lnTo>
                <a:lnTo>
                  <a:pt x="1025170" y="283047"/>
                </a:lnTo>
                <a:lnTo>
                  <a:pt x="997930" y="287194"/>
                </a:lnTo>
                <a:lnTo>
                  <a:pt x="970280" y="291353"/>
                </a:lnTo>
                <a:lnTo>
                  <a:pt x="931408" y="293694"/>
                </a:lnTo>
                <a:lnTo>
                  <a:pt x="888912" y="294387"/>
                </a:lnTo>
                <a:lnTo>
                  <a:pt x="694758" y="294678"/>
                </a:lnTo>
                <a:lnTo>
                  <a:pt x="658059" y="289939"/>
                </a:lnTo>
                <a:lnTo>
                  <a:pt x="622050" y="282250"/>
                </a:lnTo>
                <a:lnTo>
                  <a:pt x="581456" y="276901"/>
                </a:lnTo>
                <a:lnTo>
                  <a:pt x="547420" y="269964"/>
                </a:lnTo>
                <a:lnTo>
                  <a:pt x="517747" y="267890"/>
                </a:lnTo>
              </a:path>
            </a:pathLst>
          </a:custGeom>
          <a:ln w="38100" cap="flat" cmpd="thickThin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Olericulture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Growing, harvesting, storing, processing, and marketing of vegetables. </a:t>
            </a:r>
          </a:p>
          <a:p>
            <a:r>
              <a:rPr lang="en-US" sz="2800" dirty="0" smtClean="0"/>
              <a:t>Can also be done on a personal level with a family garden  (so long as deer and other wildlife allow!)</a:t>
            </a:r>
          </a:p>
          <a:p>
            <a:r>
              <a:rPr lang="en-US" sz="2800" dirty="0" smtClean="0"/>
              <a:t>Includes organic farms</a:t>
            </a: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healthier-harvest.com/images/health_063006/fruits_and_vegetabl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6495429" cy="5844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Careers in Horticulture</a:t>
            </a:r>
            <a:br>
              <a:rPr lang="en-US" dirty="0" smtClean="0"/>
            </a:br>
            <a:r>
              <a:rPr lang="en-US" sz="1600" dirty="0" smtClean="0"/>
              <a:t>Framework 1.3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Nursery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Propagator-produces new plants by grafting, budding, layering, and rooting, ,Supervisor</a:t>
            </a:r>
          </a:p>
          <a:p>
            <a:r>
              <a:rPr lang="en-US" dirty="0" smtClean="0"/>
              <a:t>Inventory Manager-maintains records of all plant materials; number of plants by species, other data</a:t>
            </a:r>
          </a:p>
          <a:p>
            <a:r>
              <a:rPr lang="en-US" dirty="0" smtClean="0"/>
              <a:t>Field Supervisor- supervises crew as they work in production. Responsible for states dangers</a:t>
            </a:r>
          </a:p>
          <a:p>
            <a:r>
              <a:rPr lang="en-US" dirty="0" smtClean="0"/>
              <a:t>Manager-coordinates entire nursery</a:t>
            </a:r>
          </a:p>
          <a:p>
            <a:endParaRPr lang="en-US" dirty="0"/>
          </a:p>
        </p:txBody>
      </p:sp>
      <p:pic>
        <p:nvPicPr>
          <p:cNvPr id="5" name="Content Placeholder 4" descr="shukl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2057400"/>
            <a:ext cx="4187201" cy="315195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Nursery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070" y="1600200"/>
            <a:ext cx="3703320" cy="4525963"/>
          </a:xfrm>
        </p:spPr>
        <p:txBody>
          <a:bodyPr/>
          <a:lstStyle/>
          <a:p>
            <a:r>
              <a:rPr lang="en-US" dirty="0" smtClean="0"/>
              <a:t>Construction Supervisor- in charge of actual construction on site</a:t>
            </a:r>
          </a:p>
          <a:p>
            <a:r>
              <a:rPr lang="en-US" dirty="0" smtClean="0"/>
              <a:t>Designer- prepares landscape designs</a:t>
            </a:r>
          </a:p>
          <a:p>
            <a:r>
              <a:rPr lang="en-US" dirty="0" smtClean="0"/>
              <a:t>Salesperson-makes customers aware of the availability and quality of company for landscape work</a:t>
            </a:r>
            <a:endParaRPr lang="en-US" dirty="0"/>
          </a:p>
        </p:txBody>
      </p:sp>
      <p:pic>
        <p:nvPicPr>
          <p:cNvPr id="5" name="Content Placeholder 4" descr="untitled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0900" y="1828800"/>
            <a:ext cx="3970966" cy="381212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Maintenance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Crew  Supervisor-supervises workers on individual jobs and trains new workers</a:t>
            </a:r>
          </a:p>
          <a:p>
            <a:r>
              <a:rPr lang="en-US" dirty="0" smtClean="0"/>
              <a:t>Superintendent of Operations-coordinates the maintenance jobs and assigns crews to specific jobs in larger firms</a:t>
            </a:r>
          </a:p>
          <a:p>
            <a:r>
              <a:rPr lang="en-US" dirty="0" smtClean="0"/>
              <a:t>Salesperson-</a:t>
            </a:r>
            <a:r>
              <a:rPr lang="en-US" dirty="0" err="1" smtClean="0"/>
              <a:t>solicts</a:t>
            </a:r>
            <a:r>
              <a:rPr lang="en-US" dirty="0" smtClean="0"/>
              <a:t> jobs for the company among potential customers</a:t>
            </a:r>
          </a:p>
          <a:p>
            <a:r>
              <a:rPr lang="en-US" dirty="0" smtClean="0"/>
              <a:t>Manager-coordinates all phases of the work and supervises maintenance work</a:t>
            </a:r>
            <a:endParaRPr lang="en-US" dirty="0"/>
          </a:p>
        </p:txBody>
      </p:sp>
      <p:pic>
        <p:nvPicPr>
          <p:cNvPr id="5" name="Content Placeholder 4" descr="maintenance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0900" y="1702726"/>
            <a:ext cx="3703638" cy="4320911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Garden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Buyer- responsible for locating the sources and purchasing</a:t>
            </a:r>
          </a:p>
          <a:p>
            <a:r>
              <a:rPr lang="en-US" dirty="0" smtClean="0"/>
              <a:t>Landscape Designers- develops and prepares designs for homeowners in small towns</a:t>
            </a:r>
          </a:p>
          <a:p>
            <a:r>
              <a:rPr lang="en-US" dirty="0" smtClean="0"/>
              <a:t>Plant Technician- Specializes in plant problems</a:t>
            </a:r>
          </a:p>
          <a:p>
            <a:r>
              <a:rPr lang="en-US" dirty="0" smtClean="0"/>
              <a:t>Manager- administrates and coordinates the entire marketing operation. </a:t>
            </a:r>
            <a:endParaRPr lang="en-US" dirty="0"/>
          </a:p>
        </p:txBody>
      </p:sp>
      <p:pic>
        <p:nvPicPr>
          <p:cNvPr id="5" name="Content Placeholder 4" descr="als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0899" y="2133600"/>
            <a:ext cx="4157927" cy="311844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Horticulture in FFA</a:t>
            </a:r>
            <a:br>
              <a:rPr lang="en-US" dirty="0" smtClean="0"/>
            </a:br>
            <a:r>
              <a:rPr lang="en-US" sz="1600" dirty="0" smtClean="0"/>
              <a:t>Framework 1.4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Nursery/Landscape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stimulate career interest, encourage proficiency development and recognize excellence in students of nursery practices and landscaping through the agricultural education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Exam</a:t>
            </a:r>
          </a:p>
          <a:p>
            <a:r>
              <a:rPr lang="en-US" dirty="0" smtClean="0"/>
              <a:t>Annual </a:t>
            </a:r>
            <a:r>
              <a:rPr lang="en-US" dirty="0" smtClean="0"/>
              <a:t>Practicum</a:t>
            </a:r>
          </a:p>
          <a:p>
            <a:r>
              <a:rPr lang="en-US" dirty="0" smtClean="0"/>
              <a:t>Rotational Practicum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Horticultural Science</a:t>
            </a:r>
            <a:br>
              <a:rPr lang="en-US" dirty="0" smtClean="0"/>
            </a:br>
            <a:r>
              <a:rPr lang="en-US" sz="1400" dirty="0" smtClean="0"/>
              <a:t>Framework 1.1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09800"/>
            <a:ext cx="7391400" cy="4105275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5. </a:t>
            </a:r>
            <a:r>
              <a:rPr lang="en-US" sz="3200" dirty="0" err="1" smtClean="0"/>
              <a:t>Interiorscaping</a:t>
            </a:r>
            <a:r>
              <a:rPr lang="en-US" sz="3200" dirty="0" smtClean="0"/>
              <a:t> – using live plants to landscape indoor areas; also known as </a:t>
            </a:r>
            <a:r>
              <a:rPr lang="en-US" sz="3200" dirty="0" err="1" smtClean="0"/>
              <a:t>plantscaping</a:t>
            </a:r>
            <a:endParaRPr lang="en-US" sz="3200" dirty="0" smtClean="0"/>
          </a:p>
          <a:p>
            <a:r>
              <a:rPr lang="en-US" sz="3200" dirty="0" smtClean="0"/>
              <a:t> 6. Landscaping – the science and practice of installing, maintaining, and using grasses, plants, shrubs, and trees in the landscape </a:t>
            </a:r>
          </a:p>
          <a:p>
            <a:r>
              <a:rPr lang="en-US" sz="3200" dirty="0" smtClean="0"/>
              <a:t>7. </a:t>
            </a:r>
            <a:r>
              <a:rPr lang="en-US" sz="3200" dirty="0" err="1" smtClean="0"/>
              <a:t>Olericulture</a:t>
            </a:r>
            <a:r>
              <a:rPr lang="en-US" sz="3200" dirty="0" smtClean="0"/>
              <a:t> – the science and practice of growing, harvesting, storing, processing, and marketing vegetables </a:t>
            </a:r>
          </a:p>
          <a:p>
            <a:r>
              <a:rPr lang="en-US" sz="3200" dirty="0" smtClean="0"/>
              <a:t>8. Ornamental horticulture – the practice of growing and using plants for decorative purposes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Floriculture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stimulate the study of and interest in production and retailing of flowers, plants and foliage through the agricultural education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Exam</a:t>
            </a:r>
          </a:p>
          <a:p>
            <a:r>
              <a:rPr lang="en-US" dirty="0" smtClean="0"/>
              <a:t>Individual </a:t>
            </a:r>
            <a:r>
              <a:rPr lang="en-US" dirty="0" smtClean="0"/>
              <a:t>Practicum</a:t>
            </a:r>
            <a:endParaRPr lang="en-US" dirty="0" smtClean="0"/>
          </a:p>
          <a:p>
            <a:r>
              <a:rPr lang="en-US" dirty="0" smtClean="0"/>
              <a:t>Team Activity</a:t>
            </a:r>
          </a:p>
          <a:p>
            <a:r>
              <a:rPr lang="en-US" dirty="0" smtClean="0"/>
              <a:t>Plant </a:t>
            </a:r>
            <a:r>
              <a:rPr lang="en-US" dirty="0" smtClean="0"/>
              <a:t>Identification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Horticultural Science</a:t>
            </a:r>
            <a:br>
              <a:rPr lang="en-US" dirty="0" smtClean="0"/>
            </a:br>
            <a:r>
              <a:rPr lang="en-US" sz="1400" dirty="0" smtClean="0"/>
              <a:t>Framework 1.1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20888"/>
            <a:ext cx="6934200" cy="4105275"/>
          </a:xfrm>
        </p:spPr>
        <p:txBody>
          <a:bodyPr/>
          <a:lstStyle/>
          <a:p>
            <a:r>
              <a:rPr lang="en-US" sz="2000" dirty="0" smtClean="0"/>
              <a:t>9. Placement – working for someone else </a:t>
            </a:r>
          </a:p>
          <a:p>
            <a:r>
              <a:rPr lang="en-US" sz="2000" dirty="0" smtClean="0"/>
              <a:t>10. Pomology – the science and practice of growing, harvesting, handling, storing, processing, and marketing tree fruits </a:t>
            </a:r>
          </a:p>
          <a:p>
            <a:r>
              <a:rPr lang="en-US" sz="2000" dirty="0" smtClean="0"/>
              <a:t>11. Proficiency – an award for an individual’s SAE </a:t>
            </a:r>
          </a:p>
          <a:p>
            <a:r>
              <a:rPr lang="en-US" sz="2000" dirty="0" smtClean="0"/>
              <a:t>12. SAE – supervised agricultural experience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Ornamental Horticulture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Ornamental Horticulture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Growing plants for their beauty</a:t>
            </a:r>
          </a:p>
          <a:p>
            <a:r>
              <a:rPr lang="en-US" sz="2800" dirty="0" smtClean="0"/>
              <a:t>Used for aesthetic qualities for their appeal to the human senses</a:t>
            </a:r>
          </a:p>
          <a:p>
            <a:r>
              <a:rPr lang="en-US" sz="2800" dirty="0" smtClean="0"/>
              <a:t>Can be further broken down into Floriculture and Landscaping. 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Nursery/Landscape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Nursey</a:t>
            </a:r>
            <a:r>
              <a:rPr lang="en-US" dirty="0" smtClean="0"/>
              <a:t>/Landscape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Landscaping </a:t>
            </a:r>
          </a:p>
          <a:p>
            <a:pPr>
              <a:buNone/>
            </a:pPr>
            <a:r>
              <a:rPr lang="en-US" sz="2400" dirty="0" smtClean="0"/>
              <a:t>-deals with producing plants to make outdoor environment more appealing</a:t>
            </a:r>
          </a:p>
          <a:p>
            <a:pPr>
              <a:buNone/>
            </a:pPr>
            <a:r>
              <a:rPr lang="en-US" sz="2400" dirty="0" smtClean="0"/>
              <a:t>Landscape Designer</a:t>
            </a:r>
          </a:p>
          <a:p>
            <a:pPr>
              <a:buNone/>
            </a:pPr>
            <a:r>
              <a:rPr lang="en-US" sz="2400" dirty="0" smtClean="0"/>
              <a:t>-designs planting plants</a:t>
            </a:r>
          </a:p>
          <a:p>
            <a:pPr>
              <a:buNone/>
            </a:pPr>
            <a:r>
              <a:rPr lang="en-US" sz="2400" dirty="0" smtClean="0"/>
              <a:t>-installs plant material</a:t>
            </a:r>
          </a:p>
          <a:p>
            <a:pPr>
              <a:buNone/>
            </a:pPr>
            <a:r>
              <a:rPr lang="en-US" sz="2400" dirty="0" smtClean="0"/>
              <a:t>Maintains plants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Nursery</a:t>
            </a:r>
          </a:p>
          <a:p>
            <a:pPr>
              <a:buNone/>
            </a:pPr>
            <a:r>
              <a:rPr lang="en-US" sz="2800" dirty="0" smtClean="0"/>
              <a:t>-A place where plants, shrubs, and ornamental trees grown for landscaping </a:t>
            </a:r>
          </a:p>
          <a:p>
            <a:pPr>
              <a:buFontTx/>
              <a:buChar char="-"/>
            </a:pPr>
            <a:r>
              <a:rPr lang="en-US" sz="2800" dirty="0" smtClean="0"/>
              <a:t>Propagate and grow ornamental plants for installation in landscaping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issham.com/images/landscaping3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6928858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</a:majorFont>
      <a:minorFont>
        <a:latin typeface="News Gothic MT"/>
        <a:ea typeface=""/>
        <a:cs typeface=""/>
        <a:font script="Jpan" typeface="メイリオ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150</TotalTime>
  <Words>666</Words>
  <Application>Microsoft Office PowerPoint</Application>
  <PresentationFormat>On-screen Show (4:3)</PresentationFormat>
  <Paragraphs>98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Inspiration</vt:lpstr>
      <vt:lpstr>Introduction to Horticulture </vt:lpstr>
      <vt:lpstr>Introduction to Horticultural Science Framework 1.1</vt:lpstr>
      <vt:lpstr>Introduction to Horticultural Science Framework 1.1</vt:lpstr>
      <vt:lpstr>Introduction to Horticultural Science Framework 1.1</vt:lpstr>
      <vt:lpstr>Ornamental Horticulture</vt:lpstr>
      <vt:lpstr>Ornamental Horticulture</vt:lpstr>
      <vt:lpstr>Nursery/Landscape</vt:lpstr>
      <vt:lpstr>Nursey/Landscape</vt:lpstr>
      <vt:lpstr>Slide 9</vt:lpstr>
      <vt:lpstr>Pomology</vt:lpstr>
      <vt:lpstr>Pomology</vt:lpstr>
      <vt:lpstr>Slide 12</vt:lpstr>
      <vt:lpstr>Floriculture</vt:lpstr>
      <vt:lpstr>Floriculture</vt:lpstr>
      <vt:lpstr>Cut Flowers</vt:lpstr>
      <vt:lpstr>Flowering Potted Plants</vt:lpstr>
      <vt:lpstr>Foliage Plants</vt:lpstr>
      <vt:lpstr>Bedding Plants</vt:lpstr>
      <vt:lpstr>Olericulture</vt:lpstr>
      <vt:lpstr>Olericulture</vt:lpstr>
      <vt:lpstr>Slide 21</vt:lpstr>
      <vt:lpstr>Careers in Horticulture Framework 1.3</vt:lpstr>
      <vt:lpstr>Production Nursery</vt:lpstr>
      <vt:lpstr>Landscape Nursery</vt:lpstr>
      <vt:lpstr>Landscape Maintenance</vt:lpstr>
      <vt:lpstr>Garden Center</vt:lpstr>
      <vt:lpstr>Horticulture in FFA Framework 1.4</vt:lpstr>
      <vt:lpstr>Purpose of Nursery/Landscape</vt:lpstr>
      <vt:lpstr>Components</vt:lpstr>
      <vt:lpstr>Floriculture Purpose</vt:lpstr>
      <vt:lpstr>Components</vt:lpstr>
    </vt:vector>
  </TitlesOfParts>
  <Company>Where 30 Meets 80 Productions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Horticulture </dc:title>
  <dc:creator>James Lawrence II</dc:creator>
  <cp:lastModifiedBy>user</cp:lastModifiedBy>
  <cp:revision>14</cp:revision>
  <dcterms:created xsi:type="dcterms:W3CDTF">2010-08-26T03:05:14Z</dcterms:created>
  <dcterms:modified xsi:type="dcterms:W3CDTF">2010-08-26T13:35:59Z</dcterms:modified>
</cp:coreProperties>
</file>